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3" r:id="rId7"/>
    <p:sldId id="262" r:id="rId8"/>
    <p:sldId id="266" r:id="rId9"/>
    <p:sldId id="265" r:id="rId10"/>
    <p:sldId id="264" r:id="rId11"/>
    <p:sldId id="267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phael Theiler" initials="RT" lastIdx="1" clrIdx="0">
    <p:extLst>
      <p:ext uri="{19B8F6BF-5375-455C-9EA6-DF929625EA0E}">
        <p15:presenceInfo xmlns:p15="http://schemas.microsoft.com/office/powerpoint/2012/main" userId="Raphael Thei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5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20T11:48:37.411" idx="1">
    <p:pos x="10" y="10"/>
    <p:text>Vorteil: Die Spieldateien werden nicht angerührt und so ist die Gefahr gebannt zu werden 0.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2.jpe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F85842-8860-44BA-B7AF-C798709270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479FFB3-2E44-4921-B627-E6DF17CCB6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D9EA4A-5AEE-459C-A0CC-963CF971C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DBD748-4AEF-4252-BF47-2291F7677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19CEA3-F036-4395-9E56-F34DCC5BF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42826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23AC16-2C91-4083-AD94-3EEA5C549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97B6FCA-0037-40D2-BA4F-2C4A08F04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EF70F9-930F-4292-A0BC-F679C42D0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2CB31D-58AE-41EF-89E0-20921EFF9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40ACEA-65E1-4001-8A08-6F81710EF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7159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22910D1-091F-4BF0-AF97-8CB03D7C7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B8E2351-A4D2-48E9-AB0E-EB70C938A0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2842CFF-A3AC-4C91-8D38-F66CC82F5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33D9B9-999C-4379-A0E6-EBFB5112E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66B2E7-671E-4DAE-AE54-8D246752F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09098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A0411D-EF85-48FA-8187-280C349D0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926941-DF17-488F-AB8B-C45C0CB9E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0FA08A-2B5C-4083-A75A-516974C02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B2BAD-5155-4A9C-BF90-648C6686F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1081C5-9294-40DC-9760-1CEA25360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31464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8546F9-EEE7-4558-BA99-0F36A7FC8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8BA98E2-F16E-43EB-AE46-17939AEE6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D7A1DD-E00E-4A1E-B876-EEF104350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81CF90A-4822-4AB8-A582-AFEA18906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4723D5-ED5C-4EF5-9D1F-7E987B41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10106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2AEC6D-AC57-409E-8342-FB9477095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8CAA8F-3B26-43BA-A321-14FB6B75E6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090455A-492A-4C88-8E45-A631F0C72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6CDEA62-D120-41BC-8DFB-A36D83A5C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A81CAA2-577F-41B1-9988-AD90C9E09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174058-CCE5-4BD2-8084-3F715C58C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6226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065C94-FC85-46C5-87B2-EE732F00E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1AC756-F2D0-4B8A-BCDC-D512E2861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5AC1290-E369-42EF-88F6-88EA73922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5D64F71-1646-4585-9719-283FFB847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E057433-8838-4B75-B874-53C45B2500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BB2089B-0566-4FD2-94E3-CD4D91E65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92CC4F6-F1E4-4914-84F7-4350CBE69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126D783-0B50-43B8-A5A2-5E0EAAA5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919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1C4A07-C0D9-40E6-A806-4AEB86D39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3A702BC-FC37-4BE9-AD49-C111B7FD6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6C59A02-F82B-420C-838A-8788EF404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D402EF0-EF4D-42D1-9A59-DD1925C5C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0199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04B4E9B-C160-479D-BBA0-E97B77319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8DEEFB4-3B0B-448C-888B-10D1F2608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28DF635-36D9-4DF0-86A8-A3237FF6A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1014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52B969-DDC7-43DB-B1E3-2454D266B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3387B9-942A-4D27-846F-1E6E82857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4C254A8-6A09-4D43-8D72-C0AFCF65E3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F846C8-915B-4F17-87AC-D6360ED67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D3DEA8-F55E-4013-AA56-B5910554C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80465A-F9C9-4220-8C78-0E1E45119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9135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EF7B64-A8C3-4D5A-B41A-D4CBD5A46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7F851DA-25F7-4FAD-997F-084D5853EB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48A9827-1E22-4592-84B7-999088D05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5987CC0-BE3C-4ABD-A787-44C6F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E38FF0D-86A7-422C-BACB-8565AC93F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3114B0-4BF2-44AD-A4C9-B0FC0F10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59689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D2A3FB7-5161-44C4-A05C-22DF9F88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8DA926-2EF6-4131-BC21-DD5515DC4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D8263A-0299-4365-986D-B833CFB295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D25FF-4263-4E05-AEB7-C7445511D8AA}" type="datetimeFigureOut">
              <a:rPr lang="de-CH" smtClean="0"/>
              <a:t>21.03.2021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FD102D-FF7D-4718-85E4-1EF41C2D23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5471C7-D25B-4847-ACDA-3AF1BC80DE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C24E3-6927-448F-BB8E-FFF38F57314D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23457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C8441D-B090-4B1F-A4F6-013C4D7E2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7842" y="1311442"/>
            <a:ext cx="6216316" cy="3625892"/>
          </a:xfrm>
        </p:spPr>
        <p:txBody>
          <a:bodyPr>
            <a:noAutofit/>
          </a:bodyPr>
          <a:lstStyle/>
          <a:p>
            <a:r>
              <a:rPr lang="de-CH" sz="25800" dirty="0"/>
              <a:t>K14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750BEAC-C175-456A-BFB5-8E6257AFB026}"/>
              </a:ext>
            </a:extLst>
          </p:cNvPr>
          <p:cNvSpPr txBox="1"/>
          <p:nvPr/>
        </p:nvSpPr>
        <p:spPr>
          <a:xfrm>
            <a:off x="3406942" y="4156296"/>
            <a:ext cx="5378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Deep learning aim assist</a:t>
            </a:r>
          </a:p>
        </p:txBody>
      </p:sp>
    </p:spTree>
    <p:extLst>
      <p:ext uri="{BB962C8B-B14F-4D97-AF65-F5344CB8AC3E}">
        <p14:creationId xmlns:p14="http://schemas.microsoft.com/office/powerpoint/2010/main" val="3440712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85A331-F2DD-41EC-8170-D56B7B7D0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647" y="195071"/>
            <a:ext cx="5978084" cy="943547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Data overview</a:t>
            </a:r>
            <a:endParaRPr lang="en-US" dirty="0"/>
          </a:p>
        </p:txBody>
      </p:sp>
      <p:sp>
        <p:nvSpPr>
          <p:cNvPr id="3" name="Textfeld 1">
            <a:extLst>
              <a:ext uri="{FF2B5EF4-FFF2-40B4-BE49-F238E27FC236}">
                <a16:creationId xmlns:a16="http://schemas.microsoft.com/office/drawing/2014/main" id="{B62AD03F-3185-4F15-B7A3-4CF138FAD4E7}"/>
              </a:ext>
            </a:extLst>
          </p:cNvPr>
          <p:cNvSpPr txBox="1"/>
          <p:nvPr/>
        </p:nvSpPr>
        <p:spPr>
          <a:xfrm>
            <a:off x="279779" y="1762381"/>
            <a:ext cx="77655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The Model is trained for the game “Rainbow six siege”.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Folder structure is quite self explaining, you can find readme’s.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If you want the Dataset, you can write me an email.</a:t>
            </a:r>
          </a:p>
          <a:p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52626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85A331-F2DD-41EC-8170-D56B7B7D0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647" y="195071"/>
            <a:ext cx="5978084" cy="943547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Thank you</a:t>
            </a:r>
            <a:endParaRPr lang="en-US" dirty="0"/>
          </a:p>
        </p:txBody>
      </p:sp>
      <p:sp>
        <p:nvSpPr>
          <p:cNvPr id="3" name="Textfeld 1">
            <a:extLst>
              <a:ext uri="{FF2B5EF4-FFF2-40B4-BE49-F238E27FC236}">
                <a16:creationId xmlns:a16="http://schemas.microsoft.com/office/drawing/2014/main" id="{B62AD03F-3185-4F15-B7A3-4CF138FAD4E7}"/>
              </a:ext>
            </a:extLst>
          </p:cNvPr>
          <p:cNvSpPr txBox="1"/>
          <p:nvPr/>
        </p:nvSpPr>
        <p:spPr>
          <a:xfrm>
            <a:off x="279779" y="1762381"/>
            <a:ext cx="77655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 appreciate you came this far. 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If you have questions, some thoughts for improvement or  anything else feel free to write an email x).</a:t>
            </a:r>
          </a:p>
        </p:txBody>
      </p:sp>
    </p:spTree>
    <p:extLst>
      <p:ext uri="{BB962C8B-B14F-4D97-AF65-F5344CB8AC3E}">
        <p14:creationId xmlns:p14="http://schemas.microsoft.com/office/powerpoint/2010/main" val="3513680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85A331-F2DD-41EC-8170-D56B7B7D0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648" y="195071"/>
            <a:ext cx="2548128" cy="943547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What</a:t>
            </a:r>
            <a:r>
              <a:rPr lang="en-US" dirty="0"/>
              <a:t>?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36B91CFD-5098-44D7-BA18-D6E029B6C2D3}"/>
              </a:ext>
            </a:extLst>
          </p:cNvPr>
          <p:cNvGrpSpPr/>
          <p:nvPr/>
        </p:nvGrpSpPr>
        <p:grpSpPr>
          <a:xfrm>
            <a:off x="1663911" y="831511"/>
            <a:ext cx="8803233" cy="5796149"/>
            <a:chOff x="1663911" y="831511"/>
            <a:chExt cx="8803233" cy="5796149"/>
          </a:xfrm>
        </p:grpSpPr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C266575-BFF9-4E1D-BABC-D980031AE711}"/>
                </a:ext>
              </a:extLst>
            </p:cNvPr>
            <p:cNvSpPr/>
            <p:nvPr/>
          </p:nvSpPr>
          <p:spPr>
            <a:xfrm>
              <a:off x="2853272" y="1231392"/>
              <a:ext cx="6205728" cy="471830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95703ACF-0753-4B46-8701-21E224908282}"/>
                </a:ext>
              </a:extLst>
            </p:cNvPr>
            <p:cNvSpPr/>
            <p:nvPr/>
          </p:nvSpPr>
          <p:spPr>
            <a:xfrm>
              <a:off x="5132988" y="5262156"/>
              <a:ext cx="1904238" cy="13655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E2425257-5377-4DF8-B9A6-3852134ADE78}"/>
                </a:ext>
              </a:extLst>
            </p:cNvPr>
            <p:cNvSpPr/>
            <p:nvPr/>
          </p:nvSpPr>
          <p:spPr>
            <a:xfrm>
              <a:off x="1663911" y="2495291"/>
              <a:ext cx="2259487" cy="235102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Ellipse 41">
              <a:extLst>
                <a:ext uri="{FF2B5EF4-FFF2-40B4-BE49-F238E27FC236}">
                  <a16:creationId xmlns:a16="http://schemas.microsoft.com/office/drawing/2014/main" id="{E98FB8FE-8926-4E17-A3F7-585062ECDA22}"/>
                </a:ext>
              </a:extLst>
            </p:cNvPr>
            <p:cNvSpPr/>
            <p:nvPr/>
          </p:nvSpPr>
          <p:spPr>
            <a:xfrm>
              <a:off x="4517136" y="831511"/>
              <a:ext cx="2980944" cy="136550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69AA9A76-504A-44BA-8E77-8B76E74FC150}"/>
                </a:ext>
              </a:extLst>
            </p:cNvPr>
            <p:cNvSpPr/>
            <p:nvPr/>
          </p:nvSpPr>
          <p:spPr>
            <a:xfrm>
              <a:off x="8202149" y="2310384"/>
              <a:ext cx="1502995" cy="25359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ACA5BB57-928A-40AF-B948-45A420AC6BBE}"/>
                </a:ext>
              </a:extLst>
            </p:cNvPr>
            <p:cNvGrpSpPr/>
            <p:nvPr/>
          </p:nvGrpSpPr>
          <p:grpSpPr>
            <a:xfrm>
              <a:off x="4804273" y="1018950"/>
              <a:ext cx="2437150" cy="1879162"/>
              <a:chOff x="4877425" y="1402998"/>
              <a:chExt cx="2437150" cy="1879162"/>
            </a:xfrm>
          </p:grpSpPr>
          <p:pic>
            <p:nvPicPr>
              <p:cNvPr id="15" name="Grafik 14">
                <a:extLst>
                  <a:ext uri="{FF2B5EF4-FFF2-40B4-BE49-F238E27FC236}">
                    <a16:creationId xmlns:a16="http://schemas.microsoft.com/office/drawing/2014/main" id="{CBBD2A0A-BCD1-483C-A446-8B5C37E388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77425" y="1402998"/>
                <a:ext cx="2437150" cy="1879162"/>
              </a:xfrm>
              <a:prstGeom prst="rect">
                <a:avLst/>
              </a:prstGeom>
            </p:spPr>
          </p:pic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6865463E-21DD-475C-A013-ACF843265242}"/>
                  </a:ext>
                </a:extLst>
              </p:cNvPr>
              <p:cNvSpPr txBox="1"/>
              <p:nvPr/>
            </p:nvSpPr>
            <p:spPr>
              <a:xfrm>
                <a:off x="4959419" y="1815276"/>
                <a:ext cx="2273162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>
                    <a:latin typeface="+mj-lt"/>
                  </a:rPr>
                  <a:t>Video Game</a:t>
                </a:r>
              </a:p>
              <a:p>
                <a:endParaRPr lang="en-US" dirty="0"/>
              </a:p>
            </p:txBody>
          </p:sp>
        </p:grpSp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C55D350C-DB31-4730-85A2-284CB7E1023A}"/>
                </a:ext>
              </a:extLst>
            </p:cNvPr>
            <p:cNvGrpSpPr/>
            <p:nvPr/>
          </p:nvGrpSpPr>
          <p:grpSpPr>
            <a:xfrm>
              <a:off x="8193982" y="2476600"/>
              <a:ext cx="2273162" cy="1962963"/>
              <a:chOff x="8266155" y="2782514"/>
              <a:chExt cx="2273162" cy="1962963"/>
            </a:xfrm>
          </p:grpSpPr>
          <p:pic>
            <p:nvPicPr>
              <p:cNvPr id="1028" name="Picture 4" descr="3 Black Gear Wheels Free Vector Icon">
                <a:extLst>
                  <a:ext uri="{FF2B5EF4-FFF2-40B4-BE49-F238E27FC236}">
                    <a16:creationId xmlns:a16="http://schemas.microsoft.com/office/drawing/2014/main" id="{C81AB6A5-BC26-4C9E-9887-E8418E8DD2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96291" y="3182623"/>
                <a:ext cx="2212890" cy="156285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736076A7-D85E-4670-9587-ED4BE252E2D1}"/>
                  </a:ext>
                </a:extLst>
              </p:cNvPr>
              <p:cNvSpPr txBox="1"/>
              <p:nvPr/>
            </p:nvSpPr>
            <p:spPr>
              <a:xfrm>
                <a:off x="8266155" y="2782514"/>
                <a:ext cx="2273162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>
                    <a:latin typeface="+mj-lt"/>
                  </a:rPr>
                  <a:t>Screenshot</a:t>
                </a:r>
              </a:p>
              <a:p>
                <a:endParaRPr lang="en-US" dirty="0"/>
              </a:p>
            </p:txBody>
          </p:sp>
        </p:grp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94055369-427B-4059-BF2C-FF2C9CE03EB6}"/>
                </a:ext>
              </a:extLst>
            </p:cNvPr>
            <p:cNvGrpSpPr/>
            <p:nvPr/>
          </p:nvGrpSpPr>
          <p:grpSpPr>
            <a:xfrm>
              <a:off x="4635997" y="3909131"/>
              <a:ext cx="2773701" cy="2187283"/>
              <a:chOff x="4709149" y="4298192"/>
              <a:chExt cx="2773701" cy="2187283"/>
            </a:xfrm>
          </p:grpSpPr>
          <p:pic>
            <p:nvPicPr>
              <p:cNvPr id="1030" name="Picture 6" descr="Menschliche Gehirn Symbol Vektor Stock Vektor Art und mehr Bilder von  Betrachtung - iStock">
                <a:extLst>
                  <a:ext uri="{FF2B5EF4-FFF2-40B4-BE49-F238E27FC236}">
                    <a16:creationId xmlns:a16="http://schemas.microsoft.com/office/drawing/2014/main" id="{4FDFDBB7-1AFD-47D5-9C56-04A41ED3FD6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04694" y="5102863"/>
                <a:ext cx="1382612" cy="138261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B0120D05-A958-48FB-B21C-2F55C4F5A8BB}"/>
                  </a:ext>
                </a:extLst>
              </p:cNvPr>
              <p:cNvSpPr txBox="1"/>
              <p:nvPr/>
            </p:nvSpPr>
            <p:spPr>
              <a:xfrm>
                <a:off x="4709149" y="4298192"/>
                <a:ext cx="2773701" cy="12311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>
                    <a:latin typeface="+mj-lt"/>
                  </a:rPr>
                  <a:t>Recognizing enemy</a:t>
                </a:r>
              </a:p>
              <a:p>
                <a:endParaRPr lang="en-US" dirty="0"/>
              </a:p>
            </p:txBody>
          </p:sp>
        </p:grpSp>
        <p:grpSp>
          <p:nvGrpSpPr>
            <p:cNvPr id="28" name="Gruppieren 27">
              <a:extLst>
                <a:ext uri="{FF2B5EF4-FFF2-40B4-BE49-F238E27FC236}">
                  <a16:creationId xmlns:a16="http://schemas.microsoft.com/office/drawing/2014/main" id="{7F551BCB-9192-444C-B074-D27BAA77A76B}"/>
                </a:ext>
              </a:extLst>
            </p:cNvPr>
            <p:cNvGrpSpPr/>
            <p:nvPr/>
          </p:nvGrpSpPr>
          <p:grpSpPr>
            <a:xfrm>
              <a:off x="1746827" y="2569438"/>
              <a:ext cx="2273162" cy="1962963"/>
              <a:chOff x="8266155" y="2782514"/>
              <a:chExt cx="2273162" cy="1962963"/>
            </a:xfrm>
          </p:grpSpPr>
          <p:pic>
            <p:nvPicPr>
              <p:cNvPr id="29" name="Picture 4" descr="3 Black Gear Wheels Free Vector Icon">
                <a:extLst>
                  <a:ext uri="{FF2B5EF4-FFF2-40B4-BE49-F238E27FC236}">
                    <a16:creationId xmlns:a16="http://schemas.microsoft.com/office/drawing/2014/main" id="{9E6AAC7A-744D-4AF4-908B-7A9E87271F7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96291" y="3182623"/>
                <a:ext cx="2212890" cy="156285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2DB1581C-3FB7-44AF-8CFA-B5AF1BA18118}"/>
                  </a:ext>
                </a:extLst>
              </p:cNvPr>
              <p:cNvSpPr txBox="1"/>
              <p:nvPr/>
            </p:nvSpPr>
            <p:spPr>
              <a:xfrm>
                <a:off x="8266155" y="2782514"/>
                <a:ext cx="2273162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>
                    <a:latin typeface="+mj-lt"/>
                  </a:rPr>
                  <a:t>Adjust mouse</a:t>
                </a:r>
              </a:p>
              <a:p>
                <a:endParaRPr lang="en-US" dirty="0"/>
              </a:p>
            </p:txBody>
          </p:sp>
        </p:grpSp>
        <p:sp>
          <p:nvSpPr>
            <p:cNvPr id="36" name="Gleichschenkliges Dreieck 35">
              <a:extLst>
                <a:ext uri="{FF2B5EF4-FFF2-40B4-BE49-F238E27FC236}">
                  <a16:creationId xmlns:a16="http://schemas.microsoft.com/office/drawing/2014/main" id="{8005107C-8617-433C-9EDC-9832E5286C42}"/>
                </a:ext>
              </a:extLst>
            </p:cNvPr>
            <p:cNvSpPr/>
            <p:nvPr/>
          </p:nvSpPr>
          <p:spPr>
            <a:xfrm rot="8460468">
              <a:off x="8589264" y="2304103"/>
              <a:ext cx="88092" cy="192560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Gleichschenkliges Dreieck 46">
              <a:extLst>
                <a:ext uri="{FF2B5EF4-FFF2-40B4-BE49-F238E27FC236}">
                  <a16:creationId xmlns:a16="http://schemas.microsoft.com/office/drawing/2014/main" id="{FACE53D0-628F-442D-A80B-13887A032B9F}"/>
                </a:ext>
              </a:extLst>
            </p:cNvPr>
            <p:cNvSpPr/>
            <p:nvPr/>
          </p:nvSpPr>
          <p:spPr>
            <a:xfrm rot="15192265">
              <a:off x="6888279" y="5742770"/>
              <a:ext cx="88092" cy="192560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Gleichschenkliges Dreieck 47">
              <a:extLst>
                <a:ext uri="{FF2B5EF4-FFF2-40B4-BE49-F238E27FC236}">
                  <a16:creationId xmlns:a16="http://schemas.microsoft.com/office/drawing/2014/main" id="{90579BD8-6EF4-4715-A326-E1253F052166}"/>
                </a:ext>
              </a:extLst>
            </p:cNvPr>
            <p:cNvSpPr/>
            <p:nvPr/>
          </p:nvSpPr>
          <p:spPr>
            <a:xfrm rot="19508972">
              <a:off x="3196415" y="4630722"/>
              <a:ext cx="88092" cy="192560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Gleichschenkliges Dreieck 48">
              <a:extLst>
                <a:ext uri="{FF2B5EF4-FFF2-40B4-BE49-F238E27FC236}">
                  <a16:creationId xmlns:a16="http://schemas.microsoft.com/office/drawing/2014/main" id="{FFB57F63-BB24-4955-B722-86407AF935DF}"/>
                </a:ext>
              </a:extLst>
            </p:cNvPr>
            <p:cNvSpPr/>
            <p:nvPr/>
          </p:nvSpPr>
          <p:spPr>
            <a:xfrm rot="4216020">
              <a:off x="4469652" y="1417982"/>
              <a:ext cx="88092" cy="192560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61926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85A331-F2DD-41EC-8170-D56B7B7D0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647" y="195071"/>
            <a:ext cx="5309343" cy="943547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Difficulties</a:t>
            </a:r>
            <a:endParaRPr lang="en-US" dirty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A431EFD4-A94E-4387-9010-F39F8E2A3BF6}"/>
              </a:ext>
            </a:extLst>
          </p:cNvPr>
          <p:cNvSpPr txBox="1"/>
          <p:nvPr/>
        </p:nvSpPr>
        <p:spPr>
          <a:xfrm>
            <a:off x="279779" y="1549021"/>
            <a:ext cx="776557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+mj-lt"/>
              </a:rPr>
              <a:t>Latency: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Target is &lt;0.3 s, because human reaction 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takes that long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+mj-lt"/>
              </a:rPr>
              <a:t>Computing power: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Should reduce &lt;15 fps in game</a:t>
            </a:r>
            <a:endParaRPr lang="en-US" sz="2400" b="1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+mj-lt"/>
              </a:rPr>
              <a:t>Accuracy: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No wrong adjustments</a:t>
            </a:r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0092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20805378-5068-4D96-825B-D56736851A98}"/>
              </a:ext>
            </a:extLst>
          </p:cNvPr>
          <p:cNvSpPr txBox="1"/>
          <p:nvPr/>
        </p:nvSpPr>
        <p:spPr>
          <a:xfrm>
            <a:off x="279779" y="1549021"/>
            <a:ext cx="77655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Screenshot in Center, 1*512*512*3 array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Takes 0.1 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Works only with 2560*1440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Pyautogui library is needed</a:t>
            </a: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F174124C-905E-440C-9320-81106ABA4A38}"/>
              </a:ext>
            </a:extLst>
          </p:cNvPr>
          <p:cNvSpPr txBox="1">
            <a:spLocks/>
          </p:cNvSpPr>
          <p:nvPr/>
        </p:nvSpPr>
        <p:spPr>
          <a:xfrm>
            <a:off x="231647" y="195071"/>
            <a:ext cx="5978084" cy="9435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500" dirty="0"/>
              <a:t>Screenshot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032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85A331-F2DD-41EC-8170-D56B7B7D0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647" y="195071"/>
            <a:ext cx="5978084" cy="943547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Recognizing enemy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0805378-5068-4D96-825B-D56736851A98}"/>
              </a:ext>
            </a:extLst>
          </p:cNvPr>
          <p:cNvSpPr txBox="1"/>
          <p:nvPr/>
        </p:nvSpPr>
        <p:spPr>
          <a:xfrm>
            <a:off x="279778" y="1762381"/>
            <a:ext cx="894346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UNET architecture for semantic segmentation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Trained with 1400, 1*512*512*3 images which were cut out of 500, 2560*1440*3 raw images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Training duration ca. 15h on rtx 2080 super.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Output is a grayscale 512*512*1 image, enemy in white (&gt;0)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Prediction takes 0.05-0.1 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DBBEF2-7160-4216-862E-41B288E41D68}"/>
              </a:ext>
            </a:extLst>
          </p:cNvPr>
          <p:cNvSpPr txBox="1"/>
          <p:nvPr/>
        </p:nvSpPr>
        <p:spPr>
          <a:xfrm>
            <a:off x="264221" y="901392"/>
            <a:ext cx="58317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Semantic segmentation</a:t>
            </a:r>
          </a:p>
        </p:txBody>
      </p:sp>
    </p:spTree>
    <p:extLst>
      <p:ext uri="{BB962C8B-B14F-4D97-AF65-F5344CB8AC3E}">
        <p14:creationId xmlns:p14="http://schemas.microsoft.com/office/powerpoint/2010/main" val="4175269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85A331-F2DD-41EC-8170-D56B7B7D0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647" y="195071"/>
            <a:ext cx="5978084" cy="943547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Recognizing enemy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0805378-5068-4D96-825B-D56736851A98}"/>
              </a:ext>
            </a:extLst>
          </p:cNvPr>
          <p:cNvSpPr txBox="1"/>
          <p:nvPr/>
        </p:nvSpPr>
        <p:spPr>
          <a:xfrm>
            <a:off x="279779" y="1762381"/>
            <a:ext cx="776557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+mj-lt"/>
              </a:rPr>
              <a:t>CV2</a:t>
            </a:r>
            <a:r>
              <a:rPr lang="en-US" sz="2400" dirty="0">
                <a:latin typeface="+mj-lt"/>
              </a:rPr>
              <a:t> converts grayscale to a 0(black) or  1(white) image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+mj-lt"/>
              </a:rPr>
              <a:t>CV2</a:t>
            </a:r>
            <a:r>
              <a:rPr lang="en-US" sz="2400" dirty="0">
                <a:latin typeface="+mj-lt"/>
              </a:rPr>
              <a:t> searches for 20*20 full 1(white) rectangle as high  in the image as possible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Output is the distance from Center to found rectangle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Generating coordinates takes ca. 0.05 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EA774C-DD07-4CE3-8D52-E07612004772}"/>
              </a:ext>
            </a:extLst>
          </p:cNvPr>
          <p:cNvSpPr txBox="1"/>
          <p:nvPr/>
        </p:nvSpPr>
        <p:spPr>
          <a:xfrm>
            <a:off x="264221" y="901392"/>
            <a:ext cx="58317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Coordinates</a:t>
            </a:r>
          </a:p>
        </p:txBody>
      </p:sp>
    </p:spTree>
    <p:extLst>
      <p:ext uri="{BB962C8B-B14F-4D97-AF65-F5344CB8AC3E}">
        <p14:creationId xmlns:p14="http://schemas.microsoft.com/office/powerpoint/2010/main" val="2307153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85A331-F2DD-41EC-8170-D56B7B7D0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647" y="195071"/>
            <a:ext cx="5978084" cy="943547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Adjust</a:t>
            </a:r>
            <a:r>
              <a:rPr lang="en-US" dirty="0"/>
              <a:t>  mouse</a:t>
            </a:r>
          </a:p>
        </p:txBody>
      </p:sp>
      <p:sp>
        <p:nvSpPr>
          <p:cNvPr id="3" name="Textfeld 1">
            <a:extLst>
              <a:ext uri="{FF2B5EF4-FFF2-40B4-BE49-F238E27FC236}">
                <a16:creationId xmlns:a16="http://schemas.microsoft.com/office/drawing/2014/main" id="{B62AD03F-3185-4F15-B7A3-4CF138FAD4E7}"/>
              </a:ext>
            </a:extLst>
          </p:cNvPr>
          <p:cNvSpPr txBox="1"/>
          <p:nvPr/>
        </p:nvSpPr>
        <p:spPr>
          <a:xfrm>
            <a:off x="279779" y="1762381"/>
            <a:ext cx="77655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Mouse adjustment with ctypes.windll, some games only accept directX inputs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Adjustment takes ca. 0.05 s</a:t>
            </a:r>
          </a:p>
        </p:txBody>
      </p:sp>
    </p:spTree>
    <p:extLst>
      <p:ext uri="{BB962C8B-B14F-4D97-AF65-F5344CB8AC3E}">
        <p14:creationId xmlns:p14="http://schemas.microsoft.com/office/powerpoint/2010/main" val="1616334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85A331-F2DD-41EC-8170-D56B7B7D0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647" y="195071"/>
            <a:ext cx="5978084" cy="94354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Preview</a:t>
            </a:r>
          </a:p>
        </p:txBody>
      </p:sp>
      <p:sp>
        <p:nvSpPr>
          <p:cNvPr id="4" name="Textfeld 1">
            <a:extLst>
              <a:ext uri="{FF2B5EF4-FFF2-40B4-BE49-F238E27FC236}">
                <a16:creationId xmlns:a16="http://schemas.microsoft.com/office/drawing/2014/main" id="{A3A5F0CA-74EE-457E-9499-9EB5B4116771}"/>
              </a:ext>
            </a:extLst>
          </p:cNvPr>
          <p:cNvSpPr txBox="1"/>
          <p:nvPr/>
        </p:nvSpPr>
        <p:spPr>
          <a:xfrm>
            <a:off x="279779" y="1762381"/>
            <a:ext cx="43455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All processed images are saved.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The above is the semantic prediction mask, the below is the actual screenshot. 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Instead of mouse adjustment you see a green dot on the target location</a:t>
            </a:r>
          </a:p>
          <a:p>
            <a:endParaRPr lang="en-US" sz="2400" dirty="0">
              <a:latin typeface="+mj-lt"/>
            </a:endParaRPr>
          </a:p>
        </p:txBody>
      </p:sp>
      <p:pic>
        <p:nvPicPr>
          <p:cNvPr id="2" name="K14-Test">
            <a:hlinkClick r:id="" action="ppaction://media"/>
            <a:extLst>
              <a:ext uri="{FF2B5EF4-FFF2-40B4-BE49-F238E27FC236}">
                <a16:creationId xmlns:a16="http://schemas.microsoft.com/office/drawing/2014/main" id="{6956203E-66FE-4886-AB92-A0BBE63835D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4611" end="0.224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31949" y="195071"/>
            <a:ext cx="3045466" cy="625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70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97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485A331-F2DD-41EC-8170-D56B7B7D0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647" y="195071"/>
            <a:ext cx="5978084" cy="943547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What to improve</a:t>
            </a:r>
            <a:endParaRPr lang="en-US" dirty="0"/>
          </a:p>
        </p:txBody>
      </p:sp>
      <p:sp>
        <p:nvSpPr>
          <p:cNvPr id="3" name="Textfeld 1">
            <a:extLst>
              <a:ext uri="{FF2B5EF4-FFF2-40B4-BE49-F238E27FC236}">
                <a16:creationId xmlns:a16="http://schemas.microsoft.com/office/drawing/2014/main" id="{B62AD03F-3185-4F15-B7A3-4CF138FAD4E7}"/>
              </a:ext>
            </a:extLst>
          </p:cNvPr>
          <p:cNvSpPr txBox="1"/>
          <p:nvPr/>
        </p:nvSpPr>
        <p:spPr>
          <a:xfrm>
            <a:off x="279779" y="1762381"/>
            <a:ext cx="776557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limiting factor is the accuracy. </a:t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To improve quickly: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You could code some sort of filter, so that less but only helpful mouse adjustments happen.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To improve seriously:</a:t>
            </a:r>
          </a:p>
          <a:p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Train for longer with same dataset.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Use a pre-trained model on humans(there are some) and on top train with the game specific data.</a:t>
            </a:r>
          </a:p>
        </p:txBody>
      </p:sp>
    </p:spTree>
    <p:extLst>
      <p:ext uri="{BB962C8B-B14F-4D97-AF65-F5344CB8AC3E}">
        <p14:creationId xmlns:p14="http://schemas.microsoft.com/office/powerpoint/2010/main" val="2224702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357</Words>
  <Application>Microsoft Office PowerPoint</Application>
  <PresentationFormat>Widescreen</PresentationFormat>
  <Paragraphs>70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K14</vt:lpstr>
      <vt:lpstr>What?</vt:lpstr>
      <vt:lpstr>Difficulties</vt:lpstr>
      <vt:lpstr>PowerPoint Presentation</vt:lpstr>
      <vt:lpstr>Recognizing enemy</vt:lpstr>
      <vt:lpstr>Recognizing enemy</vt:lpstr>
      <vt:lpstr>Adjust  mouse</vt:lpstr>
      <vt:lpstr>Preview</vt:lpstr>
      <vt:lpstr>What to improve</vt:lpstr>
      <vt:lpstr>Data overview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K14</dc:title>
  <dc:creator/>
  <cp:lastModifiedBy>Raphael Theiler</cp:lastModifiedBy>
  <cp:revision>20</cp:revision>
  <dcterms:created xsi:type="dcterms:W3CDTF">2021-03-20T09:51:21Z</dcterms:created>
  <dcterms:modified xsi:type="dcterms:W3CDTF">2021-03-21T10:30:38Z</dcterms:modified>
</cp:coreProperties>
</file>